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5" r:id="rId30"/>
    <p:sldId id="283" r:id="rId31"/>
    <p:sldId id="286" r:id="rId32"/>
    <p:sldId id="287" r:id="rId33"/>
    <p:sldId id="288" r:id="rId34"/>
    <p:sldId id="291" r:id="rId35"/>
    <p:sldId id="29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242F1-60D5-4120-B769-E384591B8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F09B06-2529-47DD-A3D0-E22CF533C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0654F-2BF4-4644-8CF3-FCFC4906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63B9B-8215-4840-8540-A8309D70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A8CCD-1326-4145-95C5-CF49151D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9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7C950-0746-4C77-AC2B-0C21668C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107E69-A340-4729-88EA-F962C2310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2C235-1AF4-4005-AD65-6003036D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AEFAE-0FC0-42A2-AF56-1A72991C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367EB-A468-4FCF-A8E3-30C3218C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6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6C1EC2-0630-42FC-B209-620FDF4E1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2793AA-4FB3-4D8D-9A4E-C233F3B61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7D7A7-0C1F-4B94-B7B6-EAC4105B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76939-B878-4EA0-BCDD-F5D4F24B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B39AAF-F29C-436B-96CE-6C415D23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5C3AD-2DF6-407A-BDDD-8D9C00A1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FF244-D36F-47CB-A920-7C5E8CB9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7D2B0-11E4-44E3-BED2-6E266679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15715C-6CD8-4675-B9C4-C5788906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3D178-15C3-42D3-AA90-D2BC448B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0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7FD3-68D7-41BB-B12D-BC4BF2D1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9CD79-628C-45E4-B6EC-F41FF27DC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9140F-FD95-440E-922F-693C9687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40A01-5525-41C9-A5BC-0650A8A2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33210-B077-49D9-8491-36449323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16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467EA-3469-45E7-92CA-BB9AD0F5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3FEE9-8363-4DDF-981E-9E1DDB833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E8246D-49D6-4AF9-9F2D-069512DF9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45162-501C-4B49-9949-87207B0E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CA767B-9264-4BBF-8B8D-05A58F65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E7F0DA-E5CB-4BF4-BA50-85AF17FA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8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EA274-7E44-4AFA-A42E-B9CCF9D8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B2C0A4-B406-4677-95E4-DCB84B0A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EDCEA-B998-41DD-9622-D6486C05F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707AF6-24FA-4566-9CEA-46AB712E9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2E85A1-D34A-43CF-B17B-9BF56E12F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716D71-CF5B-4F8B-9F38-40EAEB6D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80D5DB-A318-40F4-8E5A-49D31E62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F9B6D7-6CDC-40EC-B5CB-14050DB1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3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BA267-677E-4FC2-B11E-73A67016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5FC70A-8E07-4A55-810D-F40DE9C4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DC2FFB-81DD-4E9A-9B60-894C4AEE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ABF421-98CE-4514-93C4-42E6DB37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4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496084-67DB-4187-A61A-1B882CD6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028099-D5E3-459A-AB26-8931BAB3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B1E84-464D-41F5-B459-85BE0574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4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DFF1B-B4B3-4446-8F57-426DB341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B52B4-19C1-4940-A3AD-C4FA774B4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C72867-6D71-4BFE-9428-5308C5561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A9EE9A-8096-48E2-854C-D949EEBA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9405E-209D-4D2C-8EFD-23836007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57656-EF8F-467E-A019-D97B5CF3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3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6A2E3-C7F7-4A8C-9C97-5FEBF919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6E8466-C9A5-45F6-9335-B88FD8319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1AF0ED-44AD-41BC-BDDB-FBB7ACE1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CE77B8-DC5A-4399-92C0-B1A77881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736F6-4ACD-4565-8815-ADF8A11B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8F00B8-6528-4B56-9523-1D63203C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5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458CE-222B-4FCB-8BCE-6D2DD4BB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A1CD04-F454-4F70-B8D4-0900A98E0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D7D7BD-3B38-4C46-846C-238B72C72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40E6F-C8A5-4C34-B935-7BAC6DA544F9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9DE89-C06F-408D-B2B1-BB4FFA989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A384-7B87-4EBE-8DE6-2F952F28B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C40D-7263-405E-BCD1-F73A48B9B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329F7-0DB9-486C-9FBD-3B56FA303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 Hub Easy Builder </a:t>
            </a:r>
            <a:r>
              <a:rPr lang="ko-KR" altLang="en-US" dirty="0"/>
              <a:t>사용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0D6C64-9482-48C6-BE08-30643632E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642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90E9A0-3BEF-4B7D-A4A0-62D916FA333E}"/>
              </a:ext>
            </a:extLst>
          </p:cNvPr>
          <p:cNvSpPr txBox="1"/>
          <p:nvPr/>
        </p:nvSpPr>
        <p:spPr>
          <a:xfrm>
            <a:off x="324200" y="1382792"/>
            <a:ext cx="3771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batch size : </a:t>
            </a:r>
            <a:r>
              <a:rPr lang="ko-KR" altLang="en-US" sz="1100" dirty="0"/>
              <a:t>한번에 데이터를 몇 개씩 넘겨주는가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0D9B2-CF78-4602-81C8-E460978AC429}"/>
              </a:ext>
            </a:extLst>
          </p:cNvPr>
          <p:cNvSpPr txBox="1"/>
          <p:nvPr/>
        </p:nvSpPr>
        <p:spPr>
          <a:xfrm>
            <a:off x="324200" y="1727673"/>
            <a:ext cx="377190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epochs : </a:t>
            </a:r>
            <a:r>
              <a:rPr lang="ko-KR" altLang="en-US" sz="1100" dirty="0"/>
              <a:t>몇 회 반복할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D4214B-9696-436A-91B8-52AB88D74D87}"/>
              </a:ext>
            </a:extLst>
          </p:cNvPr>
          <p:cNvGrpSpPr/>
          <p:nvPr/>
        </p:nvGrpSpPr>
        <p:grpSpPr>
          <a:xfrm>
            <a:off x="324200" y="2072554"/>
            <a:ext cx="11092571" cy="1642329"/>
            <a:chOff x="514351" y="1444508"/>
            <a:chExt cx="11092571" cy="1642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E4DD8F-8C2F-4823-8CE3-1AF4DE9C1BC6}"/>
                </a:ext>
              </a:extLst>
            </p:cNvPr>
            <p:cNvSpPr txBox="1"/>
            <p:nvPr/>
          </p:nvSpPr>
          <p:spPr>
            <a:xfrm>
              <a:off x="514351" y="1445197"/>
              <a:ext cx="3771900" cy="261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loss(</a:t>
              </a:r>
              <a:r>
                <a:rPr lang="ko-KR" altLang="en-US" sz="1100" dirty="0"/>
                <a:t>손실함수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: </a:t>
              </a:r>
              <a:r>
                <a:rPr lang="en-US" altLang="ko-KR" sz="1100" dirty="0" err="1"/>
                <a:t>mae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 </a:t>
              </a:r>
              <a:r>
                <a:rPr lang="en-US" altLang="ko-KR" sz="1100" dirty="0" err="1"/>
                <a:t>mse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 </a:t>
              </a:r>
              <a:r>
                <a:rPr lang="en-US" altLang="ko-KR" sz="1100" dirty="0" err="1"/>
                <a:t>mape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가능</a:t>
              </a:r>
              <a:endParaRPr lang="en-US" altLang="ko-KR" sz="11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A0982E-2E1F-4BA9-8791-710031F1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5326" y="1444508"/>
              <a:ext cx="4301596" cy="1642329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5A1236B-89B2-4053-A53E-A8976FB0D252}"/>
                </a:ext>
              </a:extLst>
            </p:cNvPr>
            <p:cNvGrpSpPr/>
            <p:nvPr/>
          </p:nvGrpSpPr>
          <p:grpSpPr>
            <a:xfrm>
              <a:off x="701656" y="1878019"/>
              <a:ext cx="4310063" cy="1066656"/>
              <a:chOff x="6929437" y="86864"/>
              <a:chExt cx="4786312" cy="112043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225A56D-C628-4EBF-AFF0-DB5C1A57C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9437" y="114164"/>
                <a:ext cx="2900363" cy="102603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54689F0-F5B7-4CDB-9F8B-65632D923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299" y="86864"/>
                <a:ext cx="1695450" cy="55652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A6BF839-FAF2-428A-AEEB-95B3A7DFE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1237" y="695019"/>
                <a:ext cx="1814512" cy="512276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2F573-CF9F-4967-803E-4070E2FDCF03}"/>
                </a:ext>
              </a:extLst>
            </p:cNvPr>
            <p:cNvSpPr txBox="1"/>
            <p:nvPr/>
          </p:nvSpPr>
          <p:spPr>
            <a:xfrm>
              <a:off x="5325695" y="2004425"/>
              <a:ext cx="1665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ym typeface="Wingdings" panose="05000000000000000000" pitchFamily="2" charset="2"/>
                </a:rPr>
                <a:t> </a:t>
              </a:r>
              <a:r>
                <a:rPr lang="ko-KR" altLang="en-US" sz="1200" dirty="0"/>
                <a:t>크기 의존적 에러 발생 가능성 존재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3BA05A-593C-4865-97B2-FC8C83D9374F}"/>
              </a:ext>
            </a:extLst>
          </p:cNvPr>
          <p:cNvGrpSpPr/>
          <p:nvPr/>
        </p:nvGrpSpPr>
        <p:grpSpPr>
          <a:xfrm>
            <a:off x="324200" y="3903962"/>
            <a:ext cx="11867800" cy="2882251"/>
            <a:chOff x="324200" y="3501471"/>
            <a:chExt cx="11867800" cy="28822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3BDB9D-D0E6-42C6-B5F9-44B5D69C64C7}"/>
                </a:ext>
              </a:extLst>
            </p:cNvPr>
            <p:cNvSpPr txBox="1"/>
            <p:nvPr/>
          </p:nvSpPr>
          <p:spPr>
            <a:xfrm>
              <a:off x="324200" y="3501471"/>
              <a:ext cx="6667150" cy="2616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optimizer(</a:t>
              </a:r>
              <a:r>
                <a:rPr lang="ko-KR" altLang="en-US" sz="1100" dirty="0"/>
                <a:t>최적함수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: SGD / </a:t>
              </a:r>
              <a:r>
                <a:rPr lang="en-US" altLang="ko-KR" sz="1100" dirty="0" err="1"/>
                <a:t>RMSProp</a:t>
              </a:r>
              <a:r>
                <a:rPr lang="en-US" altLang="ko-KR" sz="1100" dirty="0"/>
                <a:t> / </a:t>
              </a:r>
              <a:r>
                <a:rPr lang="en-US" altLang="ko-KR" sz="1100" dirty="0" err="1"/>
                <a:t>Adagrad</a:t>
              </a:r>
              <a:r>
                <a:rPr lang="en-US" altLang="ko-KR" sz="1100" dirty="0"/>
                <a:t> / </a:t>
              </a:r>
              <a:r>
                <a:rPr lang="en-US" altLang="ko-KR" sz="1100" dirty="0" err="1"/>
                <a:t>Adadelta</a:t>
              </a:r>
              <a:r>
                <a:rPr lang="en-US" altLang="ko-KR" sz="1100" dirty="0"/>
                <a:t> / Adam / </a:t>
              </a:r>
              <a:r>
                <a:rPr lang="en-US" altLang="ko-KR" sz="1100" dirty="0" err="1"/>
                <a:t>Adamax</a:t>
              </a:r>
              <a:r>
                <a:rPr lang="en-US" altLang="ko-KR" sz="1100" dirty="0"/>
                <a:t> / </a:t>
              </a:r>
              <a:r>
                <a:rPr lang="en-US" altLang="ko-KR" sz="1100" dirty="0" err="1"/>
                <a:t>Nadam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가능</a:t>
              </a:r>
              <a:endParaRPr lang="en-US" altLang="ko-KR" sz="1100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1C3295C-FC1B-4B08-8313-AAF269DBD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275"/>
            <a:stretch/>
          </p:blipFill>
          <p:spPr>
            <a:xfrm>
              <a:off x="6614938" y="3504438"/>
              <a:ext cx="5577062" cy="2879284"/>
            </a:xfrm>
            <a:prstGeom prst="rect">
              <a:avLst/>
            </a:prstGeom>
          </p:spPr>
        </p:pic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98ECF3F9-FEF0-4B9B-B2A9-8A5A11E75154}"/>
              </a:ext>
            </a:extLst>
          </p:cNvPr>
          <p:cNvSpPr txBox="1">
            <a:spLocks/>
          </p:cNvSpPr>
          <p:nvPr/>
        </p:nvSpPr>
        <p:spPr>
          <a:xfrm>
            <a:off x="409575" y="-108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레이어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167868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9C72249-1F77-47CB-8896-EBDD88C64287}"/>
              </a:ext>
            </a:extLst>
          </p:cNvPr>
          <p:cNvSpPr txBox="1"/>
          <p:nvPr/>
        </p:nvSpPr>
        <p:spPr>
          <a:xfrm>
            <a:off x="424816" y="2043503"/>
            <a:ext cx="666715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척도</a:t>
            </a:r>
            <a:r>
              <a:rPr lang="en-US" altLang="ko-KR" sz="1100" dirty="0"/>
              <a:t>(Metrics) : Accuracy / </a:t>
            </a:r>
            <a:r>
              <a:rPr lang="en-US" altLang="ko-KR" sz="1100" dirty="0" err="1"/>
              <a:t>BinaryAccuracy</a:t>
            </a:r>
            <a:r>
              <a:rPr lang="en-US" altLang="ko-KR" sz="1100" dirty="0"/>
              <a:t> / </a:t>
            </a:r>
            <a:r>
              <a:rPr lang="en-US" altLang="ko-KR" sz="1100" dirty="0" err="1"/>
              <a:t>CategoricalAccuracy</a:t>
            </a:r>
            <a:r>
              <a:rPr lang="en-US" altLang="ko-KR" sz="1100" dirty="0"/>
              <a:t> </a:t>
            </a:r>
            <a:r>
              <a:rPr lang="ko-KR" altLang="en-US" sz="1100" dirty="0"/>
              <a:t>가 있다</a:t>
            </a:r>
            <a:r>
              <a:rPr lang="en-US" altLang="ko-KR" sz="11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29763-77A2-40A3-8C27-A5FA96AF4737}"/>
              </a:ext>
            </a:extLst>
          </p:cNvPr>
          <p:cNvSpPr txBox="1"/>
          <p:nvPr/>
        </p:nvSpPr>
        <p:spPr>
          <a:xfrm>
            <a:off x="424815" y="2510384"/>
            <a:ext cx="11342369" cy="12772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Accuracy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예측 값이 실제 라벨과 얼마나 맞는가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전체 오차율이 낮아지는 방향으로 </a:t>
            </a:r>
            <a:r>
              <a:rPr lang="en-US" altLang="ko-KR" sz="1100" dirty="0">
                <a:sym typeface="Wingdings" panose="05000000000000000000" pitchFamily="2" charset="2"/>
              </a:rPr>
              <a:t>(but, </a:t>
            </a:r>
            <a:r>
              <a:rPr lang="ko-KR" altLang="en-US" sz="1100" dirty="0">
                <a:sym typeface="Wingdings" panose="05000000000000000000" pitchFamily="2" charset="2"/>
              </a:rPr>
              <a:t>정답일 확률이 올라가는 것을 의미하지 않음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Binary Accuracy : binary label</a:t>
            </a:r>
            <a:r>
              <a:rPr lang="ko-KR" altLang="en-US" sz="1100" dirty="0"/>
              <a:t>과 비교 </a:t>
            </a:r>
            <a:r>
              <a:rPr lang="en-US" altLang="ko-KR" sz="1100" dirty="0"/>
              <a:t>[ 0, 1, 1, 0, 1] </a:t>
            </a:r>
            <a:r>
              <a:rPr lang="ko-KR" altLang="en-US" sz="1100" dirty="0"/>
              <a:t>이런 것이 바이너리 라벨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Categorical Accuracy : One-Hot </a:t>
            </a:r>
            <a:r>
              <a:rPr lang="ko-KR" altLang="en-US" sz="1100" dirty="0"/>
              <a:t>라벨과 비교 </a:t>
            </a:r>
            <a:r>
              <a:rPr lang="en-US" altLang="ko-KR" sz="1100" dirty="0"/>
              <a:t>(</a:t>
            </a:r>
            <a:r>
              <a:rPr lang="ko-KR" altLang="en-US" sz="1100" dirty="0"/>
              <a:t>원 핫은 실제 값을 밑에 </a:t>
            </a:r>
            <a:r>
              <a:rPr lang="en-US" altLang="ko-KR" sz="1100" dirty="0"/>
              <a:t>t</a:t>
            </a:r>
            <a:r>
              <a:rPr lang="ko-KR" altLang="en-US" sz="1100" dirty="0"/>
              <a:t> 처럼 정답만 </a:t>
            </a:r>
            <a:r>
              <a:rPr lang="en-US" altLang="ko-KR" sz="1100" dirty="0"/>
              <a:t>1, </a:t>
            </a:r>
            <a:r>
              <a:rPr lang="ko-KR" altLang="en-US" sz="1100" dirty="0"/>
              <a:t>나머지는 </a:t>
            </a:r>
            <a:r>
              <a:rPr lang="en-US" altLang="ko-KR" sz="1100" dirty="0"/>
              <a:t>0</a:t>
            </a:r>
            <a:r>
              <a:rPr lang="ko-KR" altLang="en-US" sz="1100" dirty="0"/>
              <a:t>으로 한 것</a:t>
            </a:r>
            <a:r>
              <a:rPr lang="en-US" altLang="ko-KR" sz="1100" dirty="0"/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D285F0-286C-4EE9-B574-D5FC5AC1684E}"/>
              </a:ext>
            </a:extLst>
          </p:cNvPr>
          <p:cNvGrpSpPr/>
          <p:nvPr/>
        </p:nvGrpSpPr>
        <p:grpSpPr>
          <a:xfrm>
            <a:off x="514350" y="5604599"/>
            <a:ext cx="4619625" cy="973523"/>
            <a:chOff x="514349" y="1967718"/>
            <a:chExt cx="6819900" cy="1352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C6406C7-C8C0-4E61-91EB-177FFE5A0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" t="7237" r="38889" b="42884"/>
            <a:stretch/>
          </p:blipFill>
          <p:spPr>
            <a:xfrm>
              <a:off x="514349" y="1967718"/>
              <a:ext cx="4969446" cy="93871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D299DED-8FC6-406E-93BA-65C036BFD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28" t="81339" r="16170" b="4033"/>
            <a:stretch/>
          </p:blipFill>
          <p:spPr>
            <a:xfrm>
              <a:off x="600074" y="3045366"/>
              <a:ext cx="6734175" cy="27530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992E41F-3A1C-4968-BB46-A33F4C813CB6}"/>
              </a:ext>
            </a:extLst>
          </p:cNvPr>
          <p:cNvSpPr txBox="1"/>
          <p:nvPr/>
        </p:nvSpPr>
        <p:spPr>
          <a:xfrm>
            <a:off x="424815" y="5004435"/>
            <a:ext cx="11342369" cy="600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추가적으로 공부</a:t>
            </a:r>
            <a:endParaRPr lang="en-US" altLang="ko-KR" sz="1100" dirty="0"/>
          </a:p>
          <a:p>
            <a:r>
              <a:rPr lang="ko-KR" altLang="en-US" sz="1100" dirty="0"/>
              <a:t>교차 엔트로피 오차로 계산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정답 제외 나머지를 제거</a:t>
            </a:r>
            <a:r>
              <a:rPr lang="en-US" altLang="ko-KR" sz="1100" dirty="0"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ym typeface="Wingdings" panose="05000000000000000000" pitchFamily="2" charset="2"/>
              </a:rPr>
              <a:t>정답에 가깝도록 만듦</a:t>
            </a:r>
            <a:r>
              <a:rPr lang="en-US" altLang="ko-KR" sz="1100" dirty="0">
                <a:sym typeface="Wingdings" panose="05000000000000000000" pitchFamily="2" charset="2"/>
              </a:rPr>
              <a:t>. </a:t>
            </a:r>
            <a:r>
              <a:rPr lang="ko-KR" altLang="en-US" sz="1100" dirty="0">
                <a:sym typeface="Wingdings" panose="05000000000000000000" pitchFamily="2" charset="2"/>
              </a:rPr>
              <a:t>이렇게 설정해 두면</a:t>
            </a:r>
            <a:r>
              <a:rPr lang="en-US" altLang="ko-KR" sz="1100" dirty="0">
                <a:sym typeface="Wingdings" panose="05000000000000000000" pitchFamily="2" charset="2"/>
              </a:rPr>
              <a:t>, [2]</a:t>
            </a:r>
            <a:r>
              <a:rPr lang="ko-KR" altLang="en-US" sz="1100" dirty="0">
                <a:sym typeface="Wingdings" panose="05000000000000000000" pitchFamily="2" charset="2"/>
              </a:rPr>
              <a:t>를 제외한 나머지 </a:t>
            </a:r>
            <a:r>
              <a:rPr lang="ko-KR" altLang="en-US" sz="1100" dirty="0" err="1">
                <a:sym typeface="Wingdings" panose="05000000000000000000" pitchFamily="2" charset="2"/>
              </a:rPr>
              <a:t>예측값들은</a:t>
            </a:r>
            <a:r>
              <a:rPr lang="ko-KR" altLang="en-US" sz="1100" dirty="0"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ym typeface="Wingdings" panose="05000000000000000000" pitchFamily="2" charset="2"/>
              </a:rPr>
              <a:t>* 0 </a:t>
            </a:r>
            <a:r>
              <a:rPr lang="ko-KR" altLang="en-US" sz="1100" dirty="0">
                <a:sym typeface="Wingdings" panose="05000000000000000000" pitchFamily="2" charset="2"/>
              </a:rPr>
              <a:t>되어서 신경 </a:t>
            </a:r>
            <a:r>
              <a:rPr lang="en-US" altLang="ko-KR" sz="1100" dirty="0">
                <a:sym typeface="Wingdings" panose="05000000000000000000" pitchFamily="2" charset="2"/>
              </a:rPr>
              <a:t>X.</a:t>
            </a:r>
          </a:p>
          <a:p>
            <a:r>
              <a:rPr lang="ko-KR" altLang="en-US" sz="1100" dirty="0">
                <a:sym typeface="Wingdings" panose="05000000000000000000" pitchFamily="2" charset="2"/>
              </a:rPr>
              <a:t>그저 </a:t>
            </a:r>
            <a:r>
              <a:rPr lang="en-US" altLang="ko-KR" sz="1100" dirty="0">
                <a:sym typeface="Wingdings" panose="05000000000000000000" pitchFamily="2" charset="2"/>
              </a:rPr>
              <a:t>[2]</a:t>
            </a:r>
            <a:r>
              <a:rPr lang="ko-KR" altLang="en-US" sz="1100" dirty="0">
                <a:sym typeface="Wingdings" panose="05000000000000000000" pitchFamily="2" charset="2"/>
              </a:rPr>
              <a:t>의 정답이 높아지는 쪽으로만</a:t>
            </a:r>
            <a:endParaRPr lang="en-US" altLang="ko-KR" sz="1100" dirty="0">
              <a:sym typeface="Wingdings" panose="05000000000000000000" pitchFamily="2" charset="2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2A07EC6C-4C9F-4ECA-9478-5EC38836BE8A}"/>
              </a:ext>
            </a:extLst>
          </p:cNvPr>
          <p:cNvSpPr txBox="1">
            <a:spLocks/>
          </p:cNvSpPr>
          <p:nvPr/>
        </p:nvSpPr>
        <p:spPr>
          <a:xfrm>
            <a:off x="409575" y="-108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레이어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320664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2A07EC6C-4C9F-4ECA-9478-5EC38836BE8A}"/>
              </a:ext>
            </a:extLst>
          </p:cNvPr>
          <p:cNvSpPr txBox="1">
            <a:spLocks/>
          </p:cNvSpPr>
          <p:nvPr/>
        </p:nvSpPr>
        <p:spPr>
          <a:xfrm>
            <a:off x="409575" y="-108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레이어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281F4-9FBF-4086-816A-D135BFC287F4}"/>
              </a:ext>
            </a:extLst>
          </p:cNvPr>
          <p:cNvSpPr txBox="1"/>
          <p:nvPr/>
        </p:nvSpPr>
        <p:spPr>
          <a:xfrm>
            <a:off x="514348" y="1026155"/>
            <a:ext cx="11125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</a:t>
            </a:r>
            <a:r>
              <a:rPr lang="en-US" altLang="ko-KR" dirty="0"/>
              <a:t>{ Conv2D + Maxpolling2D } X a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Flatten X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Dense X c</a:t>
            </a:r>
            <a:r>
              <a:rPr lang="ko-KR" altLang="en-US" dirty="0"/>
              <a:t> 로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Conv2D : Filter</a:t>
            </a:r>
            <a:r>
              <a:rPr lang="ko-KR" altLang="en-US" dirty="0"/>
              <a:t>로 특징을 뽑아주는 역할을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압축 비슷한 느낌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A859C-9D69-4A1C-B512-B22DF89E8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8" t="50000" r="21015" b="6693"/>
          <a:stretch/>
        </p:blipFill>
        <p:spPr>
          <a:xfrm>
            <a:off x="5556250" y="1857375"/>
            <a:ext cx="2200275" cy="1571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C2F333-6649-4E13-87A5-8E533CF2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3595598"/>
            <a:ext cx="1863725" cy="20075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8BAAE6-74DD-4019-9DA4-6CD74C48C2E6}"/>
              </a:ext>
            </a:extLst>
          </p:cNvPr>
          <p:cNvSpPr/>
          <p:nvPr/>
        </p:nvSpPr>
        <p:spPr>
          <a:xfrm>
            <a:off x="6019800" y="2358068"/>
            <a:ext cx="723900" cy="7089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530A354-81AA-49C6-B85F-3B8119206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085594"/>
              </p:ext>
            </p:extLst>
          </p:nvPr>
        </p:nvGraphicFramePr>
        <p:xfrm>
          <a:off x="5524500" y="4042967"/>
          <a:ext cx="1143000" cy="900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54">
                  <a:extLst>
                    <a:ext uri="{9D8B030D-6E8A-4147-A177-3AD203B41FA5}">
                      <a16:colId xmlns:a16="http://schemas.microsoft.com/office/drawing/2014/main" val="1265481717"/>
                    </a:ext>
                  </a:extLst>
                </a:gridCol>
                <a:gridCol w="384754">
                  <a:extLst>
                    <a:ext uri="{9D8B030D-6E8A-4147-A177-3AD203B41FA5}">
                      <a16:colId xmlns:a16="http://schemas.microsoft.com/office/drawing/2014/main" val="3348356233"/>
                    </a:ext>
                  </a:extLst>
                </a:gridCol>
                <a:gridCol w="373492">
                  <a:extLst>
                    <a:ext uri="{9D8B030D-6E8A-4147-A177-3AD203B41FA5}">
                      <a16:colId xmlns:a16="http://schemas.microsoft.com/office/drawing/2014/main" val="987556919"/>
                    </a:ext>
                  </a:extLst>
                </a:gridCol>
              </a:tblGrid>
              <a:tr h="300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399431"/>
                  </a:ext>
                </a:extLst>
              </a:tr>
              <a:tr h="300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910044"/>
                  </a:ext>
                </a:extLst>
              </a:tr>
              <a:tr h="300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3971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543FBC7-596C-40E6-80E3-8C497C6D66FC}"/>
              </a:ext>
            </a:extLst>
          </p:cNvPr>
          <p:cNvSpPr txBox="1"/>
          <p:nvPr/>
        </p:nvSpPr>
        <p:spPr>
          <a:xfrm>
            <a:off x="4384174" y="5551680"/>
            <a:ext cx="6610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altLang="ko-KR" sz="1200" b="0" i="0" dirty="0">
                <a:effectLst/>
                <a:latin typeface="inherit"/>
              </a:rPr>
              <a:t>(1, 1),(2, 2)</a:t>
            </a:r>
            <a:r>
              <a:rPr lang="en-US" altLang="ko-KR" sz="1200" b="0" i="0" dirty="0">
                <a:effectLst/>
                <a:latin typeface="proxima-nova"/>
              </a:rPr>
              <a:t>, </a:t>
            </a:r>
            <a:r>
              <a:rPr lang="en-US" altLang="ko-KR" sz="1200" b="0" i="0" dirty="0">
                <a:effectLst/>
                <a:latin typeface="inherit"/>
              </a:rPr>
              <a:t>(3, 3)</a:t>
            </a:r>
            <a:r>
              <a:rPr lang="ko-KR" altLang="en-US" sz="1200" b="0" i="0" dirty="0">
                <a:effectLst/>
                <a:latin typeface="inherit"/>
              </a:rPr>
              <a:t>처럼 </a:t>
            </a:r>
            <a:r>
              <a:rPr lang="en-US" altLang="ko-KR" sz="1200" dirty="0">
                <a:latin typeface="inherit"/>
              </a:rPr>
              <a:t>(x, x) </a:t>
            </a:r>
            <a:r>
              <a:rPr lang="ko-KR" altLang="en-US" sz="1200" dirty="0">
                <a:latin typeface="inherit"/>
              </a:rPr>
              <a:t>만 가능함</a:t>
            </a:r>
            <a:r>
              <a:rPr lang="en-US" altLang="ko-KR" sz="1200" dirty="0">
                <a:latin typeface="inherit"/>
              </a:rPr>
              <a:t>.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74EB2-37B2-4413-8397-ED49F13AEA93}"/>
              </a:ext>
            </a:extLst>
          </p:cNvPr>
          <p:cNvSpPr txBox="1"/>
          <p:nvPr/>
        </p:nvSpPr>
        <p:spPr>
          <a:xfrm>
            <a:off x="5969000" y="5109766"/>
            <a:ext cx="354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altLang="ko-KR" sz="1200" dirty="0">
                <a:latin typeface="inherit"/>
              </a:rPr>
              <a:t>3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1AF97-9B99-4481-8AF3-1198F6B7B2A1}"/>
              </a:ext>
            </a:extLst>
          </p:cNvPr>
          <p:cNvSpPr txBox="1"/>
          <p:nvPr/>
        </p:nvSpPr>
        <p:spPr>
          <a:xfrm>
            <a:off x="6921500" y="4378073"/>
            <a:ext cx="368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altLang="ko-KR" sz="1200" dirty="0">
                <a:latin typeface="inherit"/>
              </a:rPr>
              <a:t>3</a:t>
            </a:r>
            <a:endParaRPr lang="ko-KR" altLang="en-US" sz="1200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0BDEFCD-AAAA-4C19-AE46-E194F8994386}"/>
              </a:ext>
            </a:extLst>
          </p:cNvPr>
          <p:cNvSpPr/>
          <p:nvPr/>
        </p:nvSpPr>
        <p:spPr>
          <a:xfrm>
            <a:off x="6667500" y="4042967"/>
            <a:ext cx="254000" cy="900201"/>
          </a:xfrm>
          <a:custGeom>
            <a:avLst/>
            <a:gdLst>
              <a:gd name="connsiteX0" fmla="*/ 0 w 241300"/>
              <a:gd name="connsiteY0" fmla="*/ 0 h 1092200"/>
              <a:gd name="connsiteX1" fmla="*/ 241300 w 241300"/>
              <a:gd name="connsiteY1" fmla="*/ 584200 h 1092200"/>
              <a:gd name="connsiteX2" fmla="*/ 0 w 241300"/>
              <a:gd name="connsiteY2" fmla="*/ 109220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00" h="1092200">
                <a:moveTo>
                  <a:pt x="0" y="0"/>
                </a:moveTo>
                <a:cubicBezTo>
                  <a:pt x="120650" y="201083"/>
                  <a:pt x="241300" y="402167"/>
                  <a:pt x="241300" y="584200"/>
                </a:cubicBezTo>
                <a:cubicBezTo>
                  <a:pt x="241300" y="766233"/>
                  <a:pt x="17992" y="1057275"/>
                  <a:pt x="0" y="1092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E953775-2401-4507-8E21-070A92369D12}"/>
              </a:ext>
            </a:extLst>
          </p:cNvPr>
          <p:cNvSpPr/>
          <p:nvPr/>
        </p:nvSpPr>
        <p:spPr>
          <a:xfrm>
            <a:off x="5518150" y="4943169"/>
            <a:ext cx="1143000" cy="166598"/>
          </a:xfrm>
          <a:custGeom>
            <a:avLst/>
            <a:gdLst>
              <a:gd name="connsiteX0" fmla="*/ 0 w 1282700"/>
              <a:gd name="connsiteY0" fmla="*/ 0 h 190506"/>
              <a:gd name="connsiteX1" fmla="*/ 615950 w 1282700"/>
              <a:gd name="connsiteY1" fmla="*/ 190500 h 190506"/>
              <a:gd name="connsiteX2" fmla="*/ 1282700 w 1282700"/>
              <a:gd name="connsiteY2" fmla="*/ 6350 h 19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700" h="190506">
                <a:moveTo>
                  <a:pt x="0" y="0"/>
                </a:moveTo>
                <a:cubicBezTo>
                  <a:pt x="201083" y="94721"/>
                  <a:pt x="402167" y="189442"/>
                  <a:pt x="615950" y="190500"/>
                </a:cubicBezTo>
                <a:cubicBezTo>
                  <a:pt x="829733" y="191558"/>
                  <a:pt x="1094317" y="57150"/>
                  <a:pt x="1282700" y="63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8F9827E-84C0-4AAE-8C6A-DF2EDF439838}"/>
              </a:ext>
            </a:extLst>
          </p:cNvPr>
          <p:cNvCxnSpPr/>
          <p:nvPr/>
        </p:nvCxnSpPr>
        <p:spPr>
          <a:xfrm flipV="1">
            <a:off x="1925053" y="4943168"/>
            <a:ext cx="3168315" cy="3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403CC6-A28B-475D-80F2-22737BAD2A8A}"/>
              </a:ext>
            </a:extLst>
          </p:cNvPr>
          <p:cNvCxnSpPr>
            <a:cxnSpLocks/>
          </p:cNvCxnSpPr>
          <p:nvPr/>
        </p:nvCxnSpPr>
        <p:spPr>
          <a:xfrm flipV="1">
            <a:off x="6146131" y="3067050"/>
            <a:ext cx="302795" cy="86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E67F98-1722-47DA-A95C-2D21623D496A}"/>
              </a:ext>
            </a:extLst>
          </p:cNvPr>
          <p:cNvSpPr txBox="1"/>
          <p:nvPr/>
        </p:nvSpPr>
        <p:spPr>
          <a:xfrm>
            <a:off x="7543800" y="4442475"/>
            <a:ext cx="661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ko-KR" altLang="en-US" sz="1200" dirty="0"/>
              <a:t>이러한 </a:t>
            </a:r>
            <a:r>
              <a:rPr lang="en-US" altLang="ko-KR" sz="1200" dirty="0"/>
              <a:t>filter (</a:t>
            </a:r>
            <a:r>
              <a:rPr lang="ko-KR" altLang="en-US" sz="1200" dirty="0"/>
              <a:t>안에 값은 다 조금씩 다름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32</a:t>
            </a:r>
            <a:r>
              <a:rPr lang="ko-KR" altLang="en-US" sz="1200" dirty="0"/>
              <a:t>개로 해서</a:t>
            </a:r>
            <a:r>
              <a:rPr lang="en-US" altLang="ko-KR" sz="1200" dirty="0"/>
              <a:t>,</a:t>
            </a:r>
          </a:p>
          <a:p>
            <a:pPr algn="l" rtl="0"/>
            <a:r>
              <a:rPr lang="ko-KR" altLang="en-US" sz="1200" dirty="0"/>
              <a:t>한 이미지에 대해 </a:t>
            </a:r>
            <a:r>
              <a:rPr lang="en-US" altLang="ko-KR" sz="1200" dirty="0"/>
              <a:t>32</a:t>
            </a:r>
            <a:r>
              <a:rPr lang="ko-KR" altLang="en-US" sz="1200" dirty="0"/>
              <a:t>번 반복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38584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2A07EC6C-4C9F-4ECA-9478-5EC38836BE8A}"/>
              </a:ext>
            </a:extLst>
          </p:cNvPr>
          <p:cNvSpPr txBox="1">
            <a:spLocks/>
          </p:cNvSpPr>
          <p:nvPr/>
        </p:nvSpPr>
        <p:spPr>
          <a:xfrm>
            <a:off x="409575" y="-108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레이어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281F4-9FBF-4086-816A-D135BFC287F4}"/>
              </a:ext>
            </a:extLst>
          </p:cNvPr>
          <p:cNvSpPr txBox="1"/>
          <p:nvPr/>
        </p:nvSpPr>
        <p:spPr>
          <a:xfrm>
            <a:off x="514348" y="1026155"/>
            <a:ext cx="11125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Maxpooling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8" name="Picture 4" descr="Max-pooling / Pooling - Computer Science Wiki">
            <a:extLst>
              <a:ext uri="{FF2B5EF4-FFF2-40B4-BE49-F238E27FC236}">
                <a16:creationId xmlns:a16="http://schemas.microsoft.com/office/drawing/2014/main" id="{73D8A54F-3B63-4044-8735-BB830EE6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026156"/>
            <a:ext cx="5019675" cy="20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al Neural Networks (CNN): Step 3 - Flattening - Blogs ...">
            <a:extLst>
              <a:ext uri="{FF2B5EF4-FFF2-40B4-BE49-F238E27FC236}">
                <a16:creationId xmlns:a16="http://schemas.microsoft.com/office/drawing/2014/main" id="{F158653D-1D2A-4035-9C40-5E11C187F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597737"/>
            <a:ext cx="5248277" cy="250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BD4C8C-662D-4986-AB89-90D00A5111AE}"/>
              </a:ext>
            </a:extLst>
          </p:cNvPr>
          <p:cNvSpPr txBox="1"/>
          <p:nvPr/>
        </p:nvSpPr>
        <p:spPr>
          <a:xfrm>
            <a:off x="514347" y="3580034"/>
            <a:ext cx="1112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Flatten</a:t>
            </a:r>
          </a:p>
        </p:txBody>
      </p:sp>
    </p:spTree>
    <p:extLst>
      <p:ext uri="{BB962C8B-B14F-4D97-AF65-F5344CB8AC3E}">
        <p14:creationId xmlns:p14="http://schemas.microsoft.com/office/powerpoint/2010/main" val="2150147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2A07EC6C-4C9F-4ECA-9478-5EC38836BE8A}"/>
              </a:ext>
            </a:extLst>
          </p:cNvPr>
          <p:cNvSpPr txBox="1">
            <a:spLocks/>
          </p:cNvSpPr>
          <p:nvPr/>
        </p:nvSpPr>
        <p:spPr>
          <a:xfrm>
            <a:off x="409575" y="-1083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레이어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281F4-9FBF-4086-816A-D135BFC287F4}"/>
              </a:ext>
            </a:extLst>
          </p:cNvPr>
          <p:cNvSpPr txBox="1"/>
          <p:nvPr/>
        </p:nvSpPr>
        <p:spPr>
          <a:xfrm>
            <a:off x="904873" y="2238856"/>
            <a:ext cx="1112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Dense Layer</a:t>
            </a:r>
          </a:p>
        </p:txBody>
      </p:sp>
      <p:pic>
        <p:nvPicPr>
          <p:cNvPr id="1030" name="Picture 6" descr="Convolutional Neural Networks (CNN): Step 3 - Flattening - Blogs ...">
            <a:extLst>
              <a:ext uri="{FF2B5EF4-FFF2-40B4-BE49-F238E27FC236}">
                <a16:creationId xmlns:a16="http://schemas.microsoft.com/office/drawing/2014/main" id="{F158653D-1D2A-4035-9C40-5E11C187F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7" t="5423" r="11798" b="5363"/>
          <a:stretch/>
        </p:blipFill>
        <p:spPr bwMode="auto">
          <a:xfrm>
            <a:off x="6791325" y="2089075"/>
            <a:ext cx="2857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0132804-2E5C-48E8-850A-79A7DD51A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38" t="50000" r="29244" b="16929"/>
          <a:stretch/>
        </p:blipFill>
        <p:spPr>
          <a:xfrm>
            <a:off x="3794125" y="2608188"/>
            <a:ext cx="1196975" cy="1200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2E787-947D-4455-9C6B-66223C0D2E4D}"/>
              </a:ext>
            </a:extLst>
          </p:cNvPr>
          <p:cNvSpPr txBox="1"/>
          <p:nvPr/>
        </p:nvSpPr>
        <p:spPr>
          <a:xfrm>
            <a:off x="5191123" y="3059668"/>
            <a:ext cx="1112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Dot </a:t>
            </a:r>
            <a:r>
              <a:rPr lang="ko-KR" altLang="en-US" dirty="0"/>
              <a:t>연산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9035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Test1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81F7BE-0237-4AC4-AFBE-7A8922599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969"/>
            <a:ext cx="12192000" cy="3627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487501-D22C-4394-8437-7C4349FD0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85" y="5086985"/>
            <a:ext cx="6937829" cy="17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Test1 </a:t>
            </a:r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3C74CD-932E-4679-B02B-B2CC3312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653"/>
            <a:ext cx="12192000" cy="398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9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Test2 – </a:t>
            </a:r>
            <a:r>
              <a:rPr lang="ko-KR" altLang="en-US" sz="2800" dirty="0"/>
              <a:t>추후 비교는 </a:t>
            </a:r>
            <a:r>
              <a:rPr lang="en-US" altLang="ko-KR" sz="2800" dirty="0"/>
              <a:t>Test2</a:t>
            </a:r>
            <a:r>
              <a:rPr lang="ko-KR" altLang="en-US" sz="2800" dirty="0"/>
              <a:t>를 기준으로 하겠습니다</a:t>
            </a:r>
            <a:r>
              <a:rPr lang="en-US" altLang="ko-KR" sz="2800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E6AAD9-7B2B-4E59-9173-638C6C2F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500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143CF8-1511-4D13-9176-93457A9F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57" y="5086985"/>
            <a:ext cx="6937829" cy="17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78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Test2 </a:t>
            </a:r>
            <a:r>
              <a:rPr lang="ko-KR" altLang="en-US" dirty="0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925CAB-A63D-48DB-8D48-2F54C168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181750"/>
            <a:ext cx="8966200" cy="24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Test1 – Test2</a:t>
            </a:r>
            <a:r>
              <a:rPr lang="ko-KR" altLang="en-US" dirty="0"/>
              <a:t> </a:t>
            </a:r>
            <a:r>
              <a:rPr lang="en-US" altLang="ko-KR" dirty="0"/>
              <a:t>Epoch </a:t>
            </a:r>
            <a:r>
              <a:rPr lang="ko-KR" altLang="en-US" dirty="0"/>
              <a:t>를 조금 늘릴 경우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2EB00C-3370-499E-BF8E-447C7FC86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4"/>
          <a:stretch/>
        </p:blipFill>
        <p:spPr>
          <a:xfrm>
            <a:off x="300950" y="1832613"/>
            <a:ext cx="7754479" cy="23475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E518E6-7938-49DC-AE2F-19C55CF7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4363079"/>
            <a:ext cx="8966200" cy="249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AAB559-B55F-496F-83CD-80FFDF6AA3D9}"/>
              </a:ext>
            </a:extLst>
          </p:cNvPr>
          <p:cNvSpPr txBox="1"/>
          <p:nvPr/>
        </p:nvSpPr>
        <p:spPr>
          <a:xfrm>
            <a:off x="393700" y="5422900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정확도가 조금 더 높아졌음을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87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459D9-47E0-4221-B681-101CB6F7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의의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44DE6-891E-492F-A0C1-EEF1E8A28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이지 </a:t>
            </a:r>
            <a:r>
              <a:rPr lang="ko-KR" altLang="en-US" dirty="0" err="1"/>
              <a:t>빌더의</a:t>
            </a:r>
            <a:r>
              <a:rPr lang="ko-KR" altLang="en-US" dirty="0"/>
              <a:t> 데이터 셋을 이용해</a:t>
            </a:r>
            <a:r>
              <a:rPr lang="en-US" altLang="ko-KR" dirty="0"/>
              <a:t> Epoch, layer </a:t>
            </a:r>
            <a:r>
              <a:rPr lang="ko-KR" altLang="en-US" dirty="0"/>
              <a:t>수들을 변경해 가며 정확도가 높은 학습 모델을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모델을 추출하여 다른 프로젝트에 사용한다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520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818"/>
            <a:ext cx="10515600" cy="1325563"/>
          </a:xfrm>
        </p:spPr>
        <p:txBody>
          <a:bodyPr/>
          <a:lstStyle/>
          <a:p>
            <a:r>
              <a:rPr lang="en-US" altLang="ko-KR" dirty="0"/>
              <a:t>5. Test2-1. Epoch</a:t>
            </a:r>
            <a:r>
              <a:rPr lang="ko-KR" altLang="en-US" dirty="0"/>
              <a:t>를 </a:t>
            </a:r>
            <a:r>
              <a:rPr lang="en-US" altLang="ko-KR" dirty="0"/>
              <a:t>100</a:t>
            </a:r>
            <a:r>
              <a:rPr lang="ko-KR" altLang="en-US" dirty="0"/>
              <a:t>으로 확 </a:t>
            </a:r>
            <a:r>
              <a:rPr lang="ko-KR" altLang="en-US" dirty="0" err="1"/>
              <a:t>늘릴경우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197D2C-4478-4A20-A92A-355F7758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381"/>
            <a:ext cx="12192000" cy="3767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E5CB11-5260-48E9-90FF-1D47C49C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5" y="5086985"/>
            <a:ext cx="6937829" cy="17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2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Test2-1 </a:t>
            </a:r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B52D6-66B3-4089-B5F8-E18B7350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56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687B2-13BD-40E1-B213-D792A08EC43B}"/>
              </a:ext>
            </a:extLst>
          </p:cNvPr>
          <p:cNvSpPr txBox="1"/>
          <p:nvPr/>
        </p:nvSpPr>
        <p:spPr>
          <a:xfrm>
            <a:off x="2777671" y="5846544"/>
            <a:ext cx="686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전반적으로 정확도가 </a:t>
            </a:r>
            <a:r>
              <a:rPr lang="en-US" altLang="ko-KR" dirty="0"/>
              <a:t>0.5~0.6</a:t>
            </a:r>
            <a:r>
              <a:rPr lang="ko-KR" altLang="en-US" dirty="0"/>
              <a:t>사이로 조금 높아졌지만</a:t>
            </a:r>
            <a:r>
              <a:rPr lang="en-US" altLang="ko-KR" dirty="0"/>
              <a:t>, </a:t>
            </a:r>
            <a:r>
              <a:rPr lang="ko-KR" altLang="en-US" dirty="0"/>
              <a:t>크게 차이가 없습니다</a:t>
            </a:r>
          </a:p>
        </p:txBody>
      </p:sp>
    </p:spTree>
    <p:extLst>
      <p:ext uri="{BB962C8B-B14F-4D97-AF65-F5344CB8AC3E}">
        <p14:creationId xmlns:p14="http://schemas.microsoft.com/office/powerpoint/2010/main" val="43637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Test3 </a:t>
            </a:r>
            <a:r>
              <a:rPr lang="ko-KR" altLang="en-US" dirty="0"/>
              <a:t>제일 처음 </a:t>
            </a:r>
            <a:r>
              <a:rPr lang="en-US" altLang="ko-KR" dirty="0"/>
              <a:t>conv2D</a:t>
            </a:r>
            <a:r>
              <a:rPr lang="ko-KR" altLang="en-US" dirty="0"/>
              <a:t>의 </a:t>
            </a:r>
            <a:r>
              <a:rPr lang="en-US" altLang="ko-KR" dirty="0"/>
              <a:t>filter</a:t>
            </a:r>
            <a:r>
              <a:rPr lang="ko-KR" altLang="en-US" dirty="0"/>
              <a:t>수를 </a:t>
            </a:r>
            <a:r>
              <a:rPr lang="en-US" altLang="ko-KR" dirty="0"/>
              <a:t>8</a:t>
            </a:r>
            <a:r>
              <a:rPr lang="ko-KR" altLang="en-US" dirty="0"/>
              <a:t>로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DAE5D6-55E3-40B2-98E6-0CEEB75C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5" y="5086985"/>
            <a:ext cx="6937829" cy="1771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632F68-6268-4C2B-9FE4-D74B8452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575"/>
            <a:ext cx="12192000" cy="38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1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6" y="365125"/>
            <a:ext cx="10758714" cy="1325563"/>
          </a:xfrm>
        </p:spPr>
        <p:txBody>
          <a:bodyPr/>
          <a:lstStyle/>
          <a:p>
            <a:r>
              <a:rPr lang="en-US" altLang="ko-KR" dirty="0"/>
              <a:t>5. Test2-Test3 </a:t>
            </a:r>
            <a:r>
              <a:rPr lang="ko-KR" altLang="en-US" dirty="0"/>
              <a:t>비교 </a:t>
            </a:r>
            <a:r>
              <a:rPr lang="en-US" altLang="ko-KR" dirty="0"/>
              <a:t>(epoch</a:t>
            </a:r>
            <a:r>
              <a:rPr lang="ko-KR" altLang="en-US" dirty="0"/>
              <a:t>는 </a:t>
            </a:r>
            <a:r>
              <a:rPr lang="en-US" altLang="ko-KR" dirty="0"/>
              <a:t>10</a:t>
            </a:r>
            <a:r>
              <a:rPr lang="ko-KR" altLang="en-US" dirty="0"/>
              <a:t>으로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687B2-13BD-40E1-B213-D792A08EC43B}"/>
              </a:ext>
            </a:extLst>
          </p:cNvPr>
          <p:cNvSpPr txBox="1"/>
          <p:nvPr/>
        </p:nvSpPr>
        <p:spPr>
          <a:xfrm>
            <a:off x="190500" y="5332464"/>
            <a:ext cx="6865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 </a:t>
            </a:r>
            <a:r>
              <a:rPr lang="en-US" altLang="ko-KR" dirty="0"/>
              <a:t>– test2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우 </a:t>
            </a:r>
            <a:r>
              <a:rPr lang="en-US" altLang="ko-KR" dirty="0"/>
              <a:t>– test3 – filter 8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정확도가 조금 </a:t>
            </a:r>
            <a:endParaRPr lang="en-US" altLang="ko-KR" dirty="0"/>
          </a:p>
          <a:p>
            <a:r>
              <a:rPr lang="ko-KR" altLang="en-US" dirty="0"/>
              <a:t>낮아졌습니다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C2C82B-1C89-485C-AFFE-8D423CC2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30" y="4087258"/>
            <a:ext cx="9556369" cy="2770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F746C5-603D-47F1-B7EF-A24DA514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641723"/>
            <a:ext cx="8966200" cy="24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94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Test4 batch size</a:t>
            </a:r>
            <a:r>
              <a:rPr lang="ko-KR" altLang="en-US" dirty="0"/>
              <a:t>를 </a:t>
            </a:r>
            <a:r>
              <a:rPr lang="en-US" altLang="ko-KR" dirty="0"/>
              <a:t>16</a:t>
            </a:r>
            <a:r>
              <a:rPr lang="ko-KR" altLang="en-US" dirty="0"/>
              <a:t>으로 줄임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7C7F9D-4BAA-4349-8533-A472331B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90" y="1869908"/>
            <a:ext cx="10458220" cy="32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33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AD82791-99E3-47EB-B27B-C85EC75E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Test2-Test4 </a:t>
            </a:r>
            <a:r>
              <a:rPr lang="ko-KR" altLang="en-US" dirty="0"/>
              <a:t>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530B1D-15F5-408C-B48B-9501C04D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90" y="4186410"/>
            <a:ext cx="9591009" cy="2671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A14891-3677-42E0-975A-046638FA1969}"/>
              </a:ext>
            </a:extLst>
          </p:cNvPr>
          <p:cNvSpPr txBox="1"/>
          <p:nvPr/>
        </p:nvSpPr>
        <p:spPr>
          <a:xfrm>
            <a:off x="253388" y="5067185"/>
            <a:ext cx="686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별 차이 없음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3595E4-BBC0-4889-A981-0BBB61D92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8" y="1690688"/>
            <a:ext cx="8966200" cy="24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20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8FCB7E-9813-420A-A286-2F7C70B7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9" y="1610826"/>
            <a:ext cx="11810082" cy="36363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F22C88-88BB-40CE-A706-5A8987D4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14" y="5086985"/>
            <a:ext cx="6937829" cy="17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Test2-Test5</a:t>
            </a:r>
            <a:r>
              <a:rPr lang="ko-KR" altLang="en-US" dirty="0"/>
              <a:t>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9C8C3B-E7A1-47DD-8F3C-B873777A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44" y="4238258"/>
            <a:ext cx="9130570" cy="2619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A0356E-8D9C-4857-AD58-578A33BC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" y="1599420"/>
            <a:ext cx="8966200" cy="24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29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Test6 </a:t>
            </a:r>
            <a:r>
              <a:rPr lang="ko-KR" altLang="en-US" dirty="0"/>
              <a:t>평가 데이터 </a:t>
            </a:r>
            <a:r>
              <a:rPr lang="en-US" altLang="ko-KR" dirty="0"/>
              <a:t>2%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D4110-E5DE-46E3-82E5-F3EA3B2F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51" y="5157918"/>
            <a:ext cx="7278477" cy="1700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66F520-83A1-441D-9326-7CA0A35E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7471"/>
            <a:ext cx="10515600" cy="35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64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Test2</a:t>
            </a:r>
            <a:r>
              <a:rPr lang="ko-KR" altLang="en-US" dirty="0"/>
              <a:t> </a:t>
            </a:r>
            <a:r>
              <a:rPr lang="en-US" altLang="ko-KR" dirty="0"/>
              <a:t>- Test6 </a:t>
            </a:r>
            <a:r>
              <a:rPr lang="ko-KR" altLang="en-US" dirty="0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7782A-122D-4584-AD2C-A8BB5BFC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02" y="4394764"/>
            <a:ext cx="9162197" cy="24632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95D2C3-EDD0-4202-9B02-AEA27EEC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8" y="1527996"/>
            <a:ext cx="8966200" cy="24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8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F188C-C110-4F5F-88FC-532A23D1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 셋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E4B6D-2A1D-45A5-9FF1-00C02D40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4571" cy="2583089"/>
          </a:xfrm>
        </p:spPr>
        <p:txBody>
          <a:bodyPr/>
          <a:lstStyle/>
          <a:p>
            <a:r>
              <a:rPr lang="ko-KR" altLang="en-US" sz="1800" dirty="0"/>
              <a:t>이지 </a:t>
            </a:r>
            <a:r>
              <a:rPr lang="ko-KR" altLang="en-US" sz="1800" dirty="0" err="1"/>
              <a:t>빌더에서</a:t>
            </a:r>
            <a:r>
              <a:rPr lang="ko-KR" altLang="en-US" sz="1800" dirty="0"/>
              <a:t> 제공되는 데이터 셋은 아래와 같다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한국형 </a:t>
            </a:r>
            <a:r>
              <a:rPr lang="ko-KR" altLang="en-US" sz="1800" dirty="0" err="1"/>
              <a:t>사물이미지는</a:t>
            </a:r>
            <a:r>
              <a:rPr lang="ko-KR" altLang="en-US" sz="1800" dirty="0"/>
              <a:t> 아예 다른 이미지들을 학습시키는 것에</a:t>
            </a:r>
            <a:endParaRPr lang="en-US" altLang="ko-KR" sz="1800" dirty="0"/>
          </a:p>
          <a:p>
            <a:r>
              <a:rPr lang="ko-KR" altLang="en-US" sz="1800" dirty="0"/>
              <a:t>위해 물품은 가방 을 공항 검색대에서 스캔한 것으로</a:t>
            </a:r>
            <a:r>
              <a:rPr lang="en-US" altLang="ko-KR" sz="1800" dirty="0"/>
              <a:t>, </a:t>
            </a:r>
            <a:r>
              <a:rPr lang="ko-KR" altLang="en-US" sz="1800" dirty="0"/>
              <a:t>전체 이미지 중 사이즈가 작은 물품들을 학습 시키는 것에</a:t>
            </a:r>
            <a:endParaRPr lang="en-US" altLang="ko-KR" sz="1800" dirty="0"/>
          </a:p>
          <a:p>
            <a:r>
              <a:rPr lang="ko-KR" altLang="en-US" sz="1800" dirty="0"/>
              <a:t>농업</a:t>
            </a:r>
            <a:r>
              <a:rPr lang="en-US" altLang="ko-KR" sz="1800" dirty="0"/>
              <a:t>(</a:t>
            </a:r>
            <a:r>
              <a:rPr lang="ko-KR" altLang="en-US" sz="1800" dirty="0"/>
              <a:t>토마토</a:t>
            </a:r>
            <a:r>
              <a:rPr lang="en-US" altLang="ko-KR" sz="1800" dirty="0"/>
              <a:t>)</a:t>
            </a:r>
            <a:r>
              <a:rPr lang="ko-KR" altLang="en-US" sz="1800" dirty="0"/>
              <a:t>는 같은 대상의 상태에 대해 학습 시키는 것에 적합한 것으로 보인다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3EB54-70FD-41E8-85E8-B61AD37E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3"/>
          <a:stretch/>
        </p:blipFill>
        <p:spPr>
          <a:xfrm>
            <a:off x="711654" y="3811751"/>
            <a:ext cx="2569029" cy="2968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A34AEA-444F-4CBC-BF09-DE98CE10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966" y="3652072"/>
            <a:ext cx="1983240" cy="3153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82E264-7EE7-482C-ABC2-AB32D7041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489" y="3811751"/>
            <a:ext cx="1983240" cy="28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3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Test7 </a:t>
            </a:r>
            <a:r>
              <a:rPr lang="ko-KR" altLang="en-US" dirty="0"/>
              <a:t>평가 데이터 </a:t>
            </a:r>
            <a:r>
              <a:rPr lang="en-US" altLang="ko-KR" dirty="0"/>
              <a:t>98%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4649E5-4B7E-4233-A9F8-D5BA660B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" y="4748270"/>
            <a:ext cx="10671672" cy="21225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27D62E-C5D0-472F-80B0-CC4231A3B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2" y="1355093"/>
            <a:ext cx="10515600" cy="35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661B-F9C8-43D1-B95C-BE91AD34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Test2 - Test7 </a:t>
            </a:r>
            <a:r>
              <a:rPr lang="ko-KR" altLang="en-US" dirty="0"/>
              <a:t>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E40057-DD84-470C-B73F-3BE6D677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91624"/>
            <a:ext cx="8966200" cy="2494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661D49-4733-4821-87E0-F3618969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4426110"/>
            <a:ext cx="8648700" cy="24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55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718BE90-C8BC-447C-BA35-B1E7C934F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5039722"/>
            <a:ext cx="6937829" cy="17710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5FE562-489F-43D5-9617-69A8061F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Test8 – Sigmoid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872C0-ACDC-47B8-8A52-ECE54534B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2288"/>
            <a:ext cx="10515600" cy="991054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Conv2D</a:t>
            </a:r>
            <a:r>
              <a:rPr lang="ko-KR" altLang="en-US" sz="1200" dirty="0"/>
              <a:t>의 </a:t>
            </a:r>
            <a:r>
              <a:rPr lang="en-US" altLang="ko-KR" sz="1200" dirty="0"/>
              <a:t>Activation </a:t>
            </a:r>
            <a:r>
              <a:rPr lang="ko-KR" altLang="en-US" sz="1200" dirty="0"/>
              <a:t>함수를 </a:t>
            </a:r>
            <a:r>
              <a:rPr lang="en-US" altLang="ko-KR" sz="1200" dirty="0"/>
              <a:t>sigmoid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endParaRPr lang="en-US" altLang="ko-KR" sz="1200" dirty="0"/>
          </a:p>
          <a:p>
            <a:r>
              <a:rPr lang="ko-KR" altLang="en-US" sz="1200" dirty="0"/>
              <a:t>평가 데이터는 </a:t>
            </a:r>
            <a:r>
              <a:rPr lang="en-US" altLang="ko-KR" sz="1200" dirty="0"/>
              <a:t>20%</a:t>
            </a:r>
            <a:r>
              <a:rPr lang="ko-KR" altLang="en-US" sz="1200" dirty="0"/>
              <a:t>로 동일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8D65AD-81A8-4DE9-9ADA-7EBEC07B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34"/>
          <a:stretch/>
        </p:blipFill>
        <p:spPr>
          <a:xfrm>
            <a:off x="0" y="1521052"/>
            <a:ext cx="12192000" cy="35803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24F4-9794-42D7-8ECA-963E8668B207}"/>
              </a:ext>
            </a:extLst>
          </p:cNvPr>
          <p:cNvSpPr/>
          <p:nvPr/>
        </p:nvSpPr>
        <p:spPr>
          <a:xfrm>
            <a:off x="2408464" y="2261507"/>
            <a:ext cx="1020536" cy="231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F5D589-1184-4D9A-81AE-5FB6CF328425}"/>
              </a:ext>
            </a:extLst>
          </p:cNvPr>
          <p:cNvSpPr/>
          <p:nvPr/>
        </p:nvSpPr>
        <p:spPr>
          <a:xfrm>
            <a:off x="4046764" y="2278970"/>
            <a:ext cx="1020536" cy="231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0096CC-5D29-4B4D-B0DB-D6227BEE28C5}"/>
              </a:ext>
            </a:extLst>
          </p:cNvPr>
          <p:cNvSpPr/>
          <p:nvPr/>
        </p:nvSpPr>
        <p:spPr>
          <a:xfrm>
            <a:off x="5860596" y="2278970"/>
            <a:ext cx="1020536" cy="2318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29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EB19A-ADC8-42DE-AFF4-2148A71F1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00337"/>
            <a:ext cx="2967789" cy="272716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정확도가 더 낮게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82345-8456-48BC-85B8-5DD2D379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91624"/>
            <a:ext cx="8966200" cy="2494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5551B8D-AEB9-4DB4-A371-A4FC8677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Test2 – Test8 </a:t>
            </a:r>
            <a:r>
              <a:rPr lang="ko-KR" altLang="en-US" dirty="0"/>
              <a:t>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A7253D-E6A4-449D-BFF3-91C43A9A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89" y="4086124"/>
            <a:ext cx="9224211" cy="26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1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FE562-489F-43D5-9617-69A8061F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Test9 – loss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mape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8E14ED-AFFF-44BD-9219-E9086290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63" y="1550319"/>
            <a:ext cx="8653043" cy="32061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C47F3D-9B6A-4380-895C-251A44B31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93" y="4756484"/>
            <a:ext cx="6937829" cy="17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20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882345-8456-48BC-85B8-5DD2D379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91624"/>
            <a:ext cx="8966200" cy="2494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5551B8D-AEB9-4DB4-A371-A4FC8677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882" cy="1325563"/>
          </a:xfrm>
        </p:spPr>
        <p:txBody>
          <a:bodyPr/>
          <a:lstStyle/>
          <a:p>
            <a:r>
              <a:rPr lang="en-US" altLang="ko-KR" dirty="0"/>
              <a:t>5. Test2 – Test9 </a:t>
            </a:r>
            <a:r>
              <a:rPr lang="ko-KR" altLang="en-US" dirty="0"/>
              <a:t>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FA27FD-7AFA-444D-B402-0BEA7B29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370" y="4351666"/>
            <a:ext cx="9100630" cy="241900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20A6BE-E009-4949-A619-C0860E47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81" y="5561169"/>
            <a:ext cx="2967789" cy="272716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정확도가 더 낮게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246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74B49-3BE5-4F25-AFAB-2044366E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</a:t>
            </a:r>
            <a:r>
              <a:rPr lang="ko-KR" altLang="en-US" dirty="0" err="1"/>
              <a:t>라벨링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34E86-6DF1-43E7-A52A-56E374D11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4" y="1934483"/>
            <a:ext cx="3897085" cy="433568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테스트 셋들의 이미지 라벨들을 변경해 줄 수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이미 주어진 데이터 셋에는 올바른 라벨들이 붙어있으니 이 단계는 </a:t>
            </a:r>
            <a:r>
              <a:rPr lang="ko-KR" altLang="en-US" sz="2000" dirty="0" err="1"/>
              <a:t>스킵하겠습니다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34C77F-6DA7-4BB7-AC35-F924D83E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47" y="1748896"/>
            <a:ext cx="7871709" cy="41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61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9371-2584-43C4-A7B8-DE93EA6C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83AC8-14C2-4E2A-A36D-6B5C6B186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인풋으로 사용할 이미지를 </a:t>
            </a:r>
            <a:r>
              <a:rPr lang="ko-KR" altLang="en-US" dirty="0" err="1"/>
              <a:t>전처리합니다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5A3405-2E94-45E4-8D1E-3F84A23D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2464927"/>
            <a:ext cx="7372350" cy="42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9371-2584-43C4-A7B8-DE93EA6C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C02BB3-DE1A-4290-A962-545E5CB79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1"/>
          <a:stretch/>
        </p:blipFill>
        <p:spPr>
          <a:xfrm>
            <a:off x="2076449" y="1526929"/>
            <a:ext cx="7505699" cy="2346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0BBF8-ED81-43ED-97E2-8B50B085C5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5" b="14884"/>
          <a:stretch/>
        </p:blipFill>
        <p:spPr>
          <a:xfrm>
            <a:off x="2076450" y="4249983"/>
            <a:ext cx="75057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9371-2584-43C4-A7B8-DE93EA6C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FFD4AE-ED96-433C-A82E-59F625CD6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783156"/>
            <a:ext cx="6335529" cy="1949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179B2-8FFA-4471-8300-27281E637A48}"/>
              </a:ext>
            </a:extLst>
          </p:cNvPr>
          <p:cNvSpPr txBox="1"/>
          <p:nvPr/>
        </p:nvSpPr>
        <p:spPr>
          <a:xfrm>
            <a:off x="7143751" y="268912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확대는 가시적 확인 불가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B81A82-2653-4E76-9444-C6E9A6E75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4056897"/>
            <a:ext cx="6581775" cy="2111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0D3239-E3B1-41C4-859C-4D45D4CFB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103" y="4067257"/>
            <a:ext cx="5812897" cy="19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B164EE-6D84-4DF6-A876-DA53F2C0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4" y="1690688"/>
            <a:ext cx="8124825" cy="26784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AA9371-2584-43C4-A7B8-DE93EA6C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F52CD6-251C-4619-B001-31940F49C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" t="40808" r="62016" b="9027"/>
          <a:stretch/>
        </p:blipFill>
        <p:spPr>
          <a:xfrm>
            <a:off x="304801" y="1690688"/>
            <a:ext cx="3324131" cy="2678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7C1D8-9746-4055-8CE4-36124A9F2056}"/>
              </a:ext>
            </a:extLst>
          </p:cNvPr>
          <p:cNvSpPr txBox="1"/>
          <p:nvPr/>
        </p:nvSpPr>
        <p:spPr>
          <a:xfrm>
            <a:off x="638176" y="5389889"/>
            <a:ext cx="6753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크기는 동일해 보이나</a:t>
            </a:r>
            <a:r>
              <a:rPr lang="en-US" altLang="ko-KR" dirty="0"/>
              <a:t>, </a:t>
            </a:r>
            <a:r>
              <a:rPr lang="ko-KR" altLang="en-US" dirty="0"/>
              <a:t>해상도 차이가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전처리를 완료했다면 레이어를 편집 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21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A9371-2584-43C4-A7B8-DE93EA6C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레이어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C61DAF-E8DE-41BA-B168-70BAA42E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1"/>
            <a:ext cx="122056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1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670</Words>
  <Application>Microsoft Office PowerPoint</Application>
  <PresentationFormat>와이드스크린</PresentationFormat>
  <Paragraphs>107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inherit</vt:lpstr>
      <vt:lpstr>proxima-nova</vt:lpstr>
      <vt:lpstr>맑은 고딕</vt:lpstr>
      <vt:lpstr>Arial</vt:lpstr>
      <vt:lpstr>Office 테마</vt:lpstr>
      <vt:lpstr>AI Hub Easy Builder 사용</vt:lpstr>
      <vt:lpstr>사용 의의</vt:lpstr>
      <vt:lpstr>1. 데이터 셋 선택</vt:lpstr>
      <vt:lpstr>2. 이미지 라벨링</vt:lpstr>
      <vt:lpstr>3. 이미지 전처리</vt:lpstr>
      <vt:lpstr>3. 이미지 전처리</vt:lpstr>
      <vt:lpstr>3. 이미지 전처리</vt:lpstr>
      <vt:lpstr>3. 이미지 전처리</vt:lpstr>
      <vt:lpstr>4. 레이어(모델)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Test1</vt:lpstr>
      <vt:lpstr>5. Test1 결과</vt:lpstr>
      <vt:lpstr>5. Test2 – 추후 비교는 Test2를 기준으로 하겠습니다.</vt:lpstr>
      <vt:lpstr>5. Test2 결과</vt:lpstr>
      <vt:lpstr>5. Test1 – Test2 Epoch 를 조금 늘릴 경우</vt:lpstr>
      <vt:lpstr>5. Test2-1. Epoch를 100으로 확 늘릴경우</vt:lpstr>
      <vt:lpstr>5. Test2-1 결과</vt:lpstr>
      <vt:lpstr>5. Test3 제일 처음 conv2D의 filter수를 8로  </vt:lpstr>
      <vt:lpstr>5. Test2-Test3 비교 (epoch는 10으로 동일)</vt:lpstr>
      <vt:lpstr>5. Test4 batch size를 16으로 줄임</vt:lpstr>
      <vt:lpstr>5. Test2-Test4 비교</vt:lpstr>
      <vt:lpstr>5. Test 5 Dense Layer 2개를 추가</vt:lpstr>
      <vt:lpstr>5. Test2-Test5 비교</vt:lpstr>
      <vt:lpstr>5. Test6 평가 데이터 2%</vt:lpstr>
      <vt:lpstr>5. Test2 - Test6 결과</vt:lpstr>
      <vt:lpstr>5. Test7 평가 데이터 98%</vt:lpstr>
      <vt:lpstr>5. Test2 - Test7 결과</vt:lpstr>
      <vt:lpstr>5. Test8 – Sigmoid 사용</vt:lpstr>
      <vt:lpstr>5. Test2 – Test8 결과</vt:lpstr>
      <vt:lpstr>5. Test9 – loss : mape 사용</vt:lpstr>
      <vt:lpstr>5. Test2 – Test9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Hub Easy Builder 사용</dc:title>
  <dc:creator>김 민석</dc:creator>
  <cp:lastModifiedBy>김 민석</cp:lastModifiedBy>
  <cp:revision>44</cp:revision>
  <dcterms:created xsi:type="dcterms:W3CDTF">2020-08-25T01:21:17Z</dcterms:created>
  <dcterms:modified xsi:type="dcterms:W3CDTF">2020-08-25T09:27:12Z</dcterms:modified>
</cp:coreProperties>
</file>